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9" r:id="rId2"/>
    <p:sldId id="377" r:id="rId3"/>
    <p:sldId id="384" r:id="rId4"/>
    <p:sldId id="430" r:id="rId5"/>
    <p:sldId id="422" r:id="rId6"/>
    <p:sldId id="428" r:id="rId7"/>
    <p:sldId id="427" r:id="rId8"/>
    <p:sldId id="424" r:id="rId9"/>
    <p:sldId id="431" r:id="rId10"/>
    <p:sldId id="423" r:id="rId11"/>
    <p:sldId id="425" r:id="rId12"/>
    <p:sldId id="426" r:id="rId13"/>
    <p:sldId id="432" r:id="rId14"/>
    <p:sldId id="429" r:id="rId15"/>
    <p:sldId id="433" r:id="rId16"/>
    <p:sldId id="434" r:id="rId17"/>
    <p:sldId id="435" r:id="rId18"/>
    <p:sldId id="436" r:id="rId19"/>
    <p:sldId id="438" r:id="rId20"/>
    <p:sldId id="439" r:id="rId21"/>
    <p:sldId id="437" r:id="rId22"/>
    <p:sldId id="440" r:id="rId23"/>
    <p:sldId id="443" r:id="rId24"/>
    <p:sldId id="441" r:id="rId25"/>
    <p:sldId id="442" r:id="rId26"/>
    <p:sldId id="444" r:id="rId27"/>
    <p:sldId id="445" r:id="rId28"/>
    <p:sldId id="447" r:id="rId29"/>
    <p:sldId id="448" r:id="rId30"/>
    <p:sldId id="365" r:id="rId31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bg1"/>
      </a:buClr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1"/>
      </a:buClr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1"/>
      </a:buClr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1"/>
      </a:buClr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1"/>
      </a:buClr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bg1"/>
        </a:solidFill>
        <a:latin typeface="Century Gothic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66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CC00"/>
    <a:srgbClr val="A50021"/>
    <a:srgbClr val="CCCC00"/>
    <a:srgbClr val="FF6600"/>
    <a:srgbClr val="FF9966"/>
    <a:srgbClr val="FF3300"/>
    <a:srgbClr val="CCFFCC"/>
    <a:srgbClr val="000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4" autoAdjust="0"/>
    <p:restoredTop sz="95861" autoAdjust="0"/>
  </p:normalViewPr>
  <p:slideViewPr>
    <p:cSldViewPr>
      <p:cViewPr varScale="1">
        <p:scale>
          <a:sx n="98" d="100"/>
          <a:sy n="98" d="100"/>
        </p:scale>
        <p:origin x="9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5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38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t" anchorCtr="0" compatLnSpc="1">
            <a:prstTxWarp prst="textNoShape">
              <a:avLst/>
            </a:prstTxWarp>
          </a:bodyPr>
          <a:lstStyle>
            <a:lvl1pPr algn="r"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38" y="937260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8" rIns="92738" bIns="46368" numCol="1" anchor="b" anchorCtr="0" compatLnSpc="1">
            <a:prstTxWarp prst="textNoShape">
              <a:avLst/>
            </a:prstTxWarp>
          </a:bodyPr>
          <a:lstStyle>
            <a:lvl1pPr algn="r"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65C8F56-1B80-41D4-A753-E85F3E030BC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5787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21" tIns="0" rIns="19321" bIns="0" numCol="1" anchor="t" anchorCtr="0" compatLnSpc="1">
            <a:prstTxWarp prst="textNoShape">
              <a:avLst/>
            </a:prstTxWarp>
          </a:bodyPr>
          <a:lstStyle>
            <a:lvl1pPr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38" y="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21" tIns="0" rIns="19321" bIns="0" numCol="1" anchor="t" anchorCtr="0" compatLnSpc="1">
            <a:prstTxWarp prst="textNoShape">
              <a:avLst/>
            </a:prstTxWarp>
          </a:bodyPr>
          <a:lstStyle>
            <a:lvl1pPr algn="r"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33950" cy="37004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86300"/>
            <a:ext cx="4941887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382" tIns="46692" rIns="93382" bIns="46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21" tIns="0" rIns="19321" bIns="0" numCol="1" anchor="b" anchorCtr="0" compatLnSpc="1">
            <a:prstTxWarp prst="textNoShape">
              <a:avLst/>
            </a:prstTxWarp>
          </a:bodyPr>
          <a:lstStyle>
            <a:lvl1pPr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38" y="9372600"/>
            <a:ext cx="29178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321" tIns="0" rIns="19321" bIns="0" numCol="1" anchor="b" anchorCtr="0" compatLnSpc="1">
            <a:prstTxWarp prst="textNoShape">
              <a:avLst/>
            </a:prstTxWarp>
          </a:bodyPr>
          <a:lstStyle>
            <a:lvl1pPr algn="r" defTabSz="925513" eaLnBrk="0" hangingPunct="0">
              <a:spcBef>
                <a:spcPct val="0"/>
              </a:spcBef>
              <a:buClrTx/>
              <a:defRPr kumimoji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78673375-B028-4EEE-9E2E-D8E8A39B7DA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9701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1pPr>
            <a:lvl2pPr marL="742950" indent="-28575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2pPr>
            <a:lvl3pPr marL="11430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3pPr>
            <a:lvl4pPr marL="16002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4pPr>
            <a:lvl5pPr marL="20574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5pPr>
            <a:lvl6pPr marL="25146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6pPr>
            <a:lvl7pPr marL="29718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7pPr>
            <a:lvl8pPr marL="34290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8pPr>
            <a:lvl9pPr marL="38862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9pPr>
          </a:lstStyle>
          <a:p>
            <a:fld id="{B1736285-3EA6-4324-973D-F4AEE471EF7D}" type="slidenum">
              <a:rPr kumimoji="0" lang="ko-KR" altLang="en-US" smtClean="0">
                <a:solidFill>
                  <a:schemeClr val="tx1"/>
                </a:solidFill>
                <a:latin typeface="Arial" charset="0"/>
              </a:rPr>
              <a:pPr/>
              <a:t>2</a:t>
            </a:fld>
            <a:endParaRPr kumimoji="0" lang="en-US" altLang="ko-KR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9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1pPr>
            <a:lvl2pPr marL="742950" indent="-28575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2pPr>
            <a:lvl3pPr marL="11430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3pPr>
            <a:lvl4pPr marL="16002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4pPr>
            <a:lvl5pPr marL="2057400" indent="-228600" defTabSz="925513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5pPr>
            <a:lvl6pPr marL="25146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6pPr>
            <a:lvl7pPr marL="29718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7pPr>
            <a:lvl8pPr marL="34290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8pPr>
            <a:lvl9pPr marL="3886200" indent="-228600" defTabSz="925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9pPr>
          </a:lstStyle>
          <a:p>
            <a:fld id="{B1736285-3EA6-4324-973D-F4AEE471EF7D}" type="slidenum">
              <a:rPr kumimoji="0" lang="ko-KR" altLang="en-US" smtClean="0">
                <a:solidFill>
                  <a:schemeClr val="tx1"/>
                </a:solidFill>
                <a:latin typeface="Arial" charset="0"/>
              </a:rPr>
              <a:pPr/>
              <a:t>30</a:t>
            </a:fld>
            <a:endParaRPr kumimoji="0" lang="en-US" altLang="ko-KR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dirty="0" smtClean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73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371600"/>
            <a:ext cx="6477000" cy="1905000"/>
          </a:xfrm>
        </p:spPr>
        <p:txBody>
          <a:bodyPr anchor="b"/>
          <a:lstStyle>
            <a:lvl1pPr algn="ctr">
              <a:lnSpc>
                <a:spcPct val="100000"/>
              </a:lnSpc>
              <a:defRPr sz="4400"/>
            </a:lvl1pPr>
          </a:lstStyle>
          <a:p>
            <a:pPr lvl="0"/>
            <a:r>
              <a:rPr lang="ko-KR" altLang="en-US" noProof="0" smtClean="0"/>
              <a:t>마스터 제목 </a:t>
            </a:r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352800"/>
            <a:ext cx="64770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0" rIns="91440" bIns="0"/>
          <a:lstStyle>
            <a:lvl1pPr marL="0" indent="0" algn="ctr">
              <a:spcBef>
                <a:spcPct val="0"/>
              </a:spcBef>
              <a:buClrTx/>
              <a:buFontTx/>
              <a:buNone/>
              <a:defRPr/>
            </a:lvl1pPr>
          </a:lstStyle>
          <a:p>
            <a:pPr lvl="0"/>
            <a:r>
              <a:rPr lang="ko-KR" altLang="en-US" noProof="0" smtClean="0"/>
              <a:t>부제목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0302F-3206-4962-81FD-8A07AED62E6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141798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4E5CC-C54F-4F65-AEE8-432CDBFC345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149078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324600" y="819150"/>
            <a:ext cx="1447800" cy="48196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981200" y="819150"/>
            <a:ext cx="4191000" cy="48196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B9ADD-4A51-40B0-B2D0-30B60CFCC2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826231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5791200" cy="533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981200" y="1752600"/>
            <a:ext cx="28194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0" y="1752600"/>
            <a:ext cx="2819400" cy="3886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B0108-1D71-47E7-99DF-610DD68184D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925813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154D5-FA00-46F3-8ABC-0B08908DCEE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0405057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DBD04-24DA-4FC7-AA78-7BCB63C8BFE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680335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981200" y="1752600"/>
            <a:ext cx="28194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0" y="1752600"/>
            <a:ext cx="28194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A5B2A-B194-4D3A-B827-B98B2737216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95660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45BE4-1654-45B4-B766-8D02FDF7FA8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01669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672D6-BDB1-46B9-95F1-DA0DD4EFD14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09816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63E6C-3EDE-4B4F-9C40-03AD33ED835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5690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49EEB-CA56-4944-A492-4F6740E5B84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443163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474391-5C96-49D4-B8EE-5E9DB6B1891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680138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819150"/>
            <a:ext cx="5791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752600"/>
            <a:ext cx="5791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2484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0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3886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kumimoji="0" sz="10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84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7" rIns="92075" bIns="46037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kumimoji="0" sz="1000"/>
            </a:lvl1pPr>
          </a:lstStyle>
          <a:p>
            <a:pPr>
              <a:defRPr/>
            </a:pPr>
            <a:fld id="{4BAACFA9-5C2F-46E7-90FA-AF9BF178C7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ransition spd="slow"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entury Gothic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chemeClr val="bg1"/>
        </a:buClr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200">
          <a:solidFill>
            <a:schemeClr val="bg1"/>
          </a:solidFill>
          <a:latin typeface="+mn-lt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2000">
          <a:solidFill>
            <a:schemeClr val="bg1"/>
          </a:solidFill>
          <a:latin typeface="+mn-lt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>
          <a:solidFill>
            <a:schemeClr val="bg1"/>
          </a:solidFill>
          <a:latin typeface="+mn-lt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bg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58888" y="1371600"/>
            <a:ext cx="6697662" cy="1905000"/>
          </a:xfrm>
        </p:spPr>
        <p:txBody>
          <a:bodyPr anchor="ctr" anchorCtr="0"/>
          <a:lstStyle/>
          <a:p>
            <a:pPr eaLnBrk="1" hangingPunct="1"/>
            <a:r>
              <a:rPr lang="en-US" altLang="ko-KR" sz="3600" dirty="0" smtClean="0">
                <a:ea typeface="굴림" pitchFamily="50" charset="-127"/>
              </a:rPr>
              <a:t>Ch.5 Continuous Probability Distributions(</a:t>
            </a:r>
            <a:r>
              <a:rPr lang="ko-KR" altLang="en-US" sz="3600" dirty="0" smtClean="0">
                <a:ea typeface="굴림" pitchFamily="50" charset="-127"/>
              </a:rPr>
              <a:t>연속확률분포</a:t>
            </a:r>
            <a:r>
              <a:rPr lang="en-US" altLang="ko-KR" sz="3600" dirty="0" smtClean="0">
                <a:ea typeface="굴림" pitchFamily="50" charset="-127"/>
              </a:rPr>
              <a:t>)</a:t>
            </a:r>
            <a:endParaRPr lang="ko-KR" altLang="en-US" sz="3600" dirty="0" smtClean="0">
              <a:ea typeface="굴림" pitchFamily="50" charset="-127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16338"/>
            <a:ext cx="6477000" cy="1800894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</a:pPr>
            <a:r>
              <a:rPr lang="en-US" altLang="ko-KR" sz="2000" dirty="0" smtClean="0">
                <a:ea typeface="굴림" pitchFamily="50" charset="-127"/>
              </a:rPr>
              <a:t>Choi, </a:t>
            </a:r>
            <a:r>
              <a:rPr lang="en-US" altLang="ko-KR" sz="2000" dirty="0" err="1" smtClean="0">
                <a:ea typeface="굴림" pitchFamily="50" charset="-127"/>
              </a:rPr>
              <a:t>Kwanghoon</a:t>
            </a:r>
            <a:endParaRPr lang="en-US" altLang="ko-KR" sz="2000" dirty="0" smtClean="0">
              <a:ea typeface="굴림" pitchFamily="50" charset="-127"/>
            </a:endParaRPr>
          </a:p>
          <a:p>
            <a:pPr marL="342900" indent="-342900" eaLnBrk="1" hangingPunct="1">
              <a:lnSpc>
                <a:spcPct val="80000"/>
              </a:lnSpc>
            </a:pPr>
            <a:endParaRPr lang="en-US" altLang="ko-KR" sz="2000" dirty="0">
              <a:ea typeface="굴림" pitchFamily="50" charset="-127"/>
            </a:endParaRPr>
          </a:p>
          <a:p>
            <a:pPr marL="342900" indent="-342900" eaLnBrk="1" hangingPunct="1">
              <a:lnSpc>
                <a:spcPct val="80000"/>
              </a:lnSpc>
            </a:pPr>
            <a:endParaRPr lang="en-US" altLang="ko-KR" sz="2000" dirty="0" smtClean="0">
              <a:ea typeface="굴림" pitchFamily="50" charset="-127"/>
            </a:endParaRPr>
          </a:p>
          <a:p>
            <a:pPr marL="342900" indent="-342900" eaLnBrk="1" hangingPunct="1">
              <a:lnSpc>
                <a:spcPct val="80000"/>
              </a:lnSpc>
            </a:pPr>
            <a:r>
              <a:rPr lang="en-US" altLang="ko-KR" sz="2000" dirty="0" smtClean="0">
                <a:ea typeface="굴림" pitchFamily="50" charset="-127"/>
              </a:rPr>
              <a:t>Dept. of Electronics and Computer Engineering</a:t>
            </a:r>
          </a:p>
          <a:p>
            <a:pPr marL="342900" indent="-342900" eaLnBrk="1" hangingPunct="1">
              <a:lnSpc>
                <a:spcPct val="80000"/>
              </a:lnSpc>
            </a:pPr>
            <a:endParaRPr lang="en-US" altLang="ko-KR" sz="2000" dirty="0" smtClean="0">
              <a:ea typeface="굴림" pitchFamily="50" charset="-127"/>
            </a:endParaRPr>
          </a:p>
          <a:p>
            <a:pPr marL="342900" indent="-342900" eaLnBrk="1" hangingPunct="1">
              <a:lnSpc>
                <a:spcPct val="80000"/>
              </a:lnSpc>
            </a:pPr>
            <a:r>
              <a:rPr lang="en-US" altLang="ko-KR" sz="2000" dirty="0" err="1" smtClean="0">
                <a:ea typeface="굴림" pitchFamily="50" charset="-127"/>
              </a:rPr>
              <a:t>Chonnam</a:t>
            </a:r>
            <a:r>
              <a:rPr lang="en-US" altLang="ko-KR" sz="2000" dirty="0" smtClean="0">
                <a:ea typeface="굴림" pitchFamily="50" charset="-127"/>
              </a:rPr>
              <a:t> National University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D0302F-3206-4962-81FD-8A07AED62E62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07504" y="11663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/>
              <a:t>Updated: November 8, 2016</a:t>
            </a:r>
            <a:endParaRPr lang="ko-KR" altLang="en-US" sz="1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746" y="3467559"/>
            <a:ext cx="4477944" cy="21095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</a:t>
            </a:r>
            <a:r>
              <a:rPr lang="en-US" altLang="ko-KR" dirty="0" smtClean="0">
                <a:ea typeface="굴림" pitchFamily="50" charset="-127"/>
              </a:rPr>
              <a:t>Gamma </a:t>
            </a:r>
            <a:r>
              <a:rPr lang="en-US" altLang="ko-KR" dirty="0">
                <a:ea typeface="굴림" pitchFamily="50" charset="-127"/>
              </a:rPr>
              <a:t>Distribution</a:t>
            </a: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ko-KR" altLang="en-US" dirty="0" err="1" smtClean="0">
                <a:ea typeface="굴림" pitchFamily="50" charset="-127"/>
              </a:rPr>
              <a:t>감마분포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752600"/>
                <a:ext cx="741682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dirty="0"/>
                  <a:t> : X is the time until </a:t>
                </a:r>
                <a:r>
                  <a:rPr lang="en-US" altLang="ko-KR" dirty="0" smtClean="0"/>
                  <a:t>the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success </a:t>
                </a:r>
                <a:r>
                  <a:rPr lang="en-US" altLang="ko-KR" dirty="0"/>
                  <a:t>w</a:t>
                </a:r>
                <a:r>
                  <a:rPr lang="en-US" altLang="ko-KR" dirty="0" smtClean="0"/>
                  <a:t>ith a frequency of events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ko-KR" alt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:endParaRPr lang="en-US" altLang="ko-KR" dirty="0" smtClean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 smtClean="0"/>
                  <a:t>Q.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=1 :</a:t>
                </a:r>
              </a:p>
              <a:p>
                <a:pPr lvl="1"/>
                <a:r>
                  <a:rPr lang="en-US" altLang="ko-KR" dirty="0" smtClean="0"/>
                  <a:t>Q. the graph of f(x):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752600"/>
                <a:ext cx="7416824" cy="3886200"/>
              </a:xfrm>
              <a:blipFill>
                <a:blip r:embed="rId3"/>
                <a:stretch>
                  <a:fillRect l="-1234" t="-1256" r="-1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899592" y="5603677"/>
                <a:ext cx="3411511" cy="625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cf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m:rPr>
                          <m:sty m:val="p"/>
                        </m:rPr>
                        <a:rPr lang="ko-KR" altLang="en-US" sz="16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603677"/>
                <a:ext cx="3411511" cy="625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15469" y="6281893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See Appendix A.4 for details.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63505" y="3210510"/>
                <a:ext cx="1342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05" y="3210510"/>
                <a:ext cx="134203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7365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</a:t>
            </a:r>
            <a:r>
              <a:rPr lang="en-US" altLang="ko-KR" dirty="0" smtClean="0">
                <a:ea typeface="굴림" pitchFamily="50" charset="-127"/>
              </a:rPr>
              <a:t>Gamma </a:t>
            </a:r>
            <a:r>
              <a:rPr lang="en-US" altLang="ko-KR" dirty="0">
                <a:ea typeface="굴림" pitchFamily="50" charset="-127"/>
              </a:rPr>
              <a:t>Distribution</a:t>
            </a: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ko-KR" altLang="en-US" dirty="0" err="1" smtClean="0">
                <a:ea typeface="굴림" pitchFamily="50" charset="-127"/>
              </a:rPr>
              <a:t>감마분포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shape parameter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dirty="0"/>
                      <m:t>α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226098"/>
            <a:ext cx="3744416" cy="3717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3712417"/>
            <a:ext cx="82426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=1,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6712" y="4409226"/>
            <a:ext cx="82426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=3,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55976" y="4746378"/>
            <a:ext cx="82426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=5,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6075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</a:t>
            </a:r>
            <a:r>
              <a:rPr lang="en-US" altLang="ko-KR" dirty="0" smtClean="0">
                <a:ea typeface="굴림" pitchFamily="50" charset="-127"/>
              </a:rPr>
              <a:t>Gamma </a:t>
            </a:r>
            <a:r>
              <a:rPr lang="en-US" altLang="ko-KR" dirty="0">
                <a:ea typeface="굴림" pitchFamily="50" charset="-127"/>
              </a:rPr>
              <a:t>Distribution</a:t>
            </a: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ko-KR" altLang="en-US" dirty="0" err="1" smtClean="0">
                <a:ea typeface="굴림" pitchFamily="50" charset="-127"/>
              </a:rPr>
              <a:t>감마분포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scale parameter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ko-KR" dirty="0"/>
                      <m:t>β</m:t>
                    </m:r>
                    <m:r>
                      <m:rPr>
                        <m:nor/>
                      </m:rPr>
                      <a:rPr lang="en-US" altLang="ko-KR" b="0" i="0" dirty="0" smtClean="0"/>
                      <m:t>    (=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420888"/>
            <a:ext cx="3380239" cy="33314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91880" y="3557200"/>
            <a:ext cx="976549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=3,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=1/3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79912" y="4262800"/>
            <a:ext cx="976549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=3,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=1/2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68429" y="4801349"/>
            <a:ext cx="824265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=3, </a:t>
            </a:r>
            <a:r>
              <a:rPr lang="el-GR" altLang="ko-KR" dirty="0" smtClean="0"/>
              <a:t>β</a:t>
            </a:r>
            <a:r>
              <a:rPr lang="en-US" altLang="ko-KR" dirty="0" smtClean="0"/>
              <a:t>=1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9973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</a:t>
            </a:r>
            <a:r>
              <a:rPr lang="en-US" altLang="ko-KR" dirty="0" smtClean="0">
                <a:ea typeface="굴림" pitchFamily="50" charset="-127"/>
              </a:rPr>
              <a:t>Gamma </a:t>
            </a:r>
            <a:r>
              <a:rPr lang="en-US" altLang="ko-KR" dirty="0">
                <a:ea typeface="굴림" pitchFamily="50" charset="-127"/>
              </a:rPr>
              <a:t>Distribution</a:t>
            </a: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ko-KR" altLang="en-US" dirty="0" err="1" smtClean="0">
                <a:ea typeface="굴림" pitchFamily="50" charset="-127"/>
              </a:rPr>
              <a:t>감마분포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41682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dirty="0"/>
                  <a:t> : X is the time until </a:t>
                </a:r>
                <a:r>
                  <a:rPr lang="en-US" altLang="ko-KR" dirty="0" smtClean="0"/>
                  <a:t>the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success </a:t>
                </a:r>
                <a:r>
                  <a:rPr lang="en-US" altLang="ko-KR" dirty="0"/>
                  <a:t>w</a:t>
                </a:r>
                <a:r>
                  <a:rPr lang="en-US" altLang="ko-KR" dirty="0" smtClean="0"/>
                  <a:t>ith a frequency of events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ko-KR" alt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𝛼𝛽</m:t>
                    </m:r>
                  </m:oMath>
                </a14:m>
                <a:endParaRPr lang="en-US" altLang="ko-KR" sz="20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416824" cy="3886200"/>
              </a:xfrm>
              <a:blipFill>
                <a:blip r:embed="rId2"/>
                <a:stretch>
                  <a:fillRect l="-1233" t="-1256" r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85" y="3586418"/>
            <a:ext cx="4477944" cy="210956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936394" y="5220668"/>
                <a:ext cx="3411511" cy="625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cf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m:rPr>
                          <m:sty m:val="p"/>
                        </m:rPr>
                        <a:rPr lang="ko-KR" altLang="en-US" sz="160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94" y="5220668"/>
                <a:ext cx="3411511" cy="625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43608" y="5753163"/>
            <a:ext cx="3033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See Appendix A.4 for details.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932040" y="5753163"/>
                <a:ext cx="13420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753163"/>
                <a:ext cx="1342034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359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Gamma Distribution(</a:t>
            </a:r>
            <a:r>
              <a:rPr lang="ko-KR" altLang="en-US" dirty="0" err="1">
                <a:ea typeface="굴림" pitchFamily="50" charset="-127"/>
              </a:rPr>
              <a:t>지수분포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608" y="1752600"/>
            <a:ext cx="7056784" cy="3886200"/>
          </a:xfrm>
        </p:spPr>
        <p:txBody>
          <a:bodyPr/>
          <a:lstStyle/>
          <a:p>
            <a:r>
              <a:rPr lang="en-US" altLang="ko-KR" dirty="0" smtClean="0"/>
              <a:t>Activity2(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4):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2" y="2476118"/>
            <a:ext cx="7736495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152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normal distribution has the </a:t>
                </a:r>
                <a:r>
                  <a:rPr lang="en-US" altLang="ko-KR" dirty="0" err="1" smtClean="0"/>
                  <a:t>p.d.f</a:t>
                </a:r>
                <a:r>
                  <a:rPr lang="en-US" altLang="ko-KR" dirty="0" smtClean="0"/>
                  <a:t>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</m:t>
                      </m:r>
                    </m:oMath>
                  </m:oMathPara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with two parameters </a:t>
                </a:r>
                <a:r>
                  <a:rPr lang="el-GR" altLang="ko-KR" dirty="0" smtClean="0"/>
                  <a:t>μ</a:t>
                </a:r>
                <a:r>
                  <a:rPr lang="en-US" altLang="ko-KR" dirty="0" smtClean="0"/>
                  <a:t> and </a:t>
                </a:r>
                <a:r>
                  <a:rPr lang="el-GR" altLang="ko-KR" dirty="0" smtClean="0"/>
                  <a:t>σ</a:t>
                </a:r>
                <a:r>
                  <a:rPr lang="en-US" altLang="ko-KR" baseline="30000" dirty="0" smtClean="0"/>
                  <a:t>2</a:t>
                </a:r>
                <a:r>
                  <a:rPr lang="en-US" altLang="ko-KR" dirty="0" smtClean="0"/>
                  <a:t> </a:t>
                </a:r>
              </a:p>
              <a:p>
                <a:pPr marL="0" indent="0" algn="ctr">
                  <a:buNone/>
                </a:pPr>
                <a:r>
                  <a:rPr lang="en-US" altLang="ko-KR" b="0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X is said to be </a:t>
                </a:r>
                <a:r>
                  <a:rPr lang="en-US" altLang="ko-KR" i="1" dirty="0" smtClean="0"/>
                  <a:t>normally distributed</a:t>
                </a:r>
                <a:r>
                  <a:rPr lang="en-US" altLang="ko-KR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The standard normal distribution</a:t>
                </a:r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 b="-1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33772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608" y="1752600"/>
            <a:ext cx="7056784" cy="3886200"/>
          </a:xfrm>
        </p:spPr>
        <p:txBody>
          <a:bodyPr/>
          <a:lstStyle/>
          <a:p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52600"/>
            <a:ext cx="4608512" cy="43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304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P(Z&lt;=a)</a:t>
                </a:r>
              </a:p>
              <a:p>
                <a:pPr lvl="1"/>
                <a:r>
                  <a:rPr lang="en-US" altLang="ko-KR" dirty="0" smtClean="0"/>
                  <a:t>Table for the cumulative distribution function of the standard normal distribution (</a:t>
                </a:r>
                <a:r>
                  <a:rPr lang="ko-KR" altLang="en-US" dirty="0" err="1" smtClean="0"/>
                  <a:t>누적표준정규확률표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/>
                  <a:t>Appendix B – Table </a:t>
                </a:r>
                <a:r>
                  <a:rPr lang="en-US" altLang="ko-KR" dirty="0" smtClean="0"/>
                  <a:t>3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    if and only if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 r="-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6384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608" y="1752600"/>
            <a:ext cx="7056784" cy="3886200"/>
          </a:xfrm>
        </p:spPr>
        <p:txBody>
          <a:bodyPr/>
          <a:lstStyle/>
          <a:p>
            <a:r>
              <a:rPr lang="en-US" altLang="ko-KR" dirty="0" smtClean="0"/>
              <a:t>Activity1</a:t>
            </a:r>
          </a:p>
          <a:p>
            <a:pPr lvl="1"/>
            <a:r>
              <a:rPr lang="en-US" altLang="ko-KR" dirty="0" smtClean="0"/>
              <a:t>P(Z&lt;=1.5),  P(Z&lt;=0.5),   P(Z&lt;=1) 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예제</a:t>
            </a:r>
            <a:r>
              <a:rPr lang="en-US" altLang="ko-KR" smtClean="0"/>
              <a:t>2)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3664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Properties of the normal distribution</a:t>
                </a:r>
              </a:p>
              <a:p>
                <a:pPr lvl="1"/>
                <a:r>
                  <a:rPr lang="en-US" altLang="ko-KR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 and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 smtClean="0"/>
                  <a:t>Activity2 (</a:t>
                </a:r>
                <a:r>
                  <a:rPr lang="ko-KR" altLang="en-US" dirty="0" smtClean="0"/>
                  <a:t>예제</a:t>
                </a:r>
                <a:r>
                  <a:rPr lang="en-US" altLang="ko-KR" dirty="0" smtClean="0"/>
                  <a:t>4)</a:t>
                </a:r>
              </a:p>
              <a:p>
                <a:pPr lvl="1"/>
                <a:r>
                  <a:rPr lang="en-US" altLang="ko-KR" dirty="0" smtClean="0"/>
                  <a:t>Q.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?,?</m:t>
                        </m:r>
                      </m:e>
                    </m:d>
                  </m:oMath>
                </a14:m>
                <a:r>
                  <a:rPr lang="en-US" altLang="ko-KR" b="0" dirty="0" smtClean="0"/>
                  <a:t>     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r>
                  <a:rPr lang="en-US" altLang="ko-KR" dirty="0" smtClean="0"/>
                  <a:t>Q.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?,?</m:t>
                        </m:r>
                      </m:e>
                    </m:d>
                  </m:oMath>
                </a14:m>
                <a:r>
                  <a:rPr lang="en-US" altLang="ko-KR" dirty="0"/>
                  <a:t>      for </a:t>
                </a:r>
                <a:r>
                  <a:rPr lang="en-US" altLang="ko-KR" dirty="0" err="1" smtClean="0"/>
                  <a:t>i.i.d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588586" y="5550200"/>
            <a:ext cx="4641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i.i.d</a:t>
            </a:r>
            <a:r>
              <a:rPr lang="en-US" altLang="ko-KR" dirty="0" smtClean="0"/>
              <a:t>. (independent identically distributed) random variables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60232" y="2897319"/>
                <a:ext cx="13519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독립</a:t>
                </a:r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2897319"/>
                <a:ext cx="1351973" cy="276999"/>
              </a:xfrm>
              <a:prstGeom prst="rect">
                <a:avLst/>
              </a:prstGeom>
              <a:blipFill>
                <a:blip r:embed="rId3"/>
                <a:stretch>
                  <a:fillRect l="-452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/>
          <p:cNvCxnSpPr>
            <a:stCxn id="6" idx="1"/>
          </p:cNvCxnSpPr>
          <p:nvPr/>
        </p:nvCxnSpPr>
        <p:spPr bwMode="auto">
          <a:xfrm flipH="1" flipV="1">
            <a:off x="5796136" y="2708920"/>
            <a:ext cx="864096" cy="32689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/>
          <p:cNvCxnSpPr>
            <a:stCxn id="6" idx="1"/>
          </p:cNvCxnSpPr>
          <p:nvPr/>
        </p:nvCxnSpPr>
        <p:spPr bwMode="auto">
          <a:xfrm flipH="1">
            <a:off x="6012160" y="3035819"/>
            <a:ext cx="648072" cy="1329285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/>
          <p:cNvCxnSpPr>
            <a:stCxn id="6" idx="1"/>
          </p:cNvCxnSpPr>
          <p:nvPr/>
        </p:nvCxnSpPr>
        <p:spPr bwMode="auto">
          <a:xfrm>
            <a:off x="6660232" y="3035819"/>
            <a:ext cx="0" cy="190534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924605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This Lecture</a:t>
            </a:r>
            <a:endParaRPr lang="ko-KR" altLang="en-US" dirty="0" smtClean="0">
              <a:ea typeface="굴림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1752600"/>
            <a:ext cx="7848872" cy="419735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Continuous Probability Distributions (</a:t>
            </a:r>
            <a:r>
              <a:rPr lang="ko-KR" altLang="en-US" dirty="0" smtClean="0">
                <a:ea typeface="굴림" pitchFamily="50" charset="-127"/>
              </a:rPr>
              <a:t>연속확률분포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Continuous uniform distribution(5.1 </a:t>
            </a:r>
            <a:r>
              <a:rPr lang="ko-KR" altLang="en-US" dirty="0" smtClean="0">
                <a:solidFill>
                  <a:srgbClr val="FF0000"/>
                </a:solidFill>
                <a:ea typeface="굴림" pitchFamily="50" charset="-127"/>
              </a:rPr>
              <a:t>연속균등분포</a:t>
            </a: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)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Exponential distribution(5.2 </a:t>
            </a:r>
            <a:r>
              <a:rPr lang="ko-KR" altLang="en-US" dirty="0" smtClean="0">
                <a:solidFill>
                  <a:srgbClr val="FF0000"/>
                </a:solidFill>
                <a:ea typeface="굴림" pitchFamily="50" charset="-127"/>
              </a:rPr>
              <a:t>지수 분포</a:t>
            </a: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)</a:t>
            </a:r>
            <a:endParaRPr lang="en-US" altLang="ko-KR" dirty="0">
              <a:solidFill>
                <a:srgbClr val="FF0000"/>
              </a:solidFill>
              <a:ea typeface="굴림" pitchFamily="50" charset="-127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Gamma distribution(5.2 </a:t>
            </a:r>
            <a:r>
              <a:rPr lang="ko-KR" altLang="en-US" dirty="0" err="1" smtClean="0">
                <a:solidFill>
                  <a:srgbClr val="FF0000"/>
                </a:solidFill>
                <a:ea typeface="굴림" pitchFamily="50" charset="-127"/>
              </a:rPr>
              <a:t>감마분포</a:t>
            </a:r>
            <a:r>
              <a:rPr lang="en-US" altLang="ko-KR" dirty="0" smtClean="0">
                <a:solidFill>
                  <a:srgbClr val="FF0000"/>
                </a:solidFill>
                <a:ea typeface="굴림" pitchFamily="50" charset="-127"/>
              </a:rPr>
              <a:t>)</a:t>
            </a:r>
            <a:endParaRPr lang="en-US" altLang="ko-KR" dirty="0">
              <a:solidFill>
                <a:srgbClr val="FF0000"/>
              </a:solidFill>
              <a:ea typeface="굴림" pitchFamily="50" charset="-127"/>
            </a:endParaRP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Normal distribution(5.3 </a:t>
            </a:r>
            <a:r>
              <a:rPr lang="ko-KR" altLang="en-US" dirty="0" smtClean="0">
                <a:solidFill>
                  <a:schemeClr val="tx2"/>
                </a:solidFill>
                <a:ea typeface="굴림" pitchFamily="50" charset="-127"/>
              </a:rPr>
              <a:t>정규분포</a:t>
            </a: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)</a:t>
            </a:r>
          </a:p>
          <a:p>
            <a:pPr marL="12573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Chi-squared distribution(5.4 </a:t>
            </a:r>
            <a:r>
              <a:rPr lang="ko-KR" altLang="en-US" dirty="0" err="1" smtClean="0">
                <a:solidFill>
                  <a:schemeClr val="tx2"/>
                </a:solidFill>
                <a:ea typeface="굴림" pitchFamily="50" charset="-127"/>
              </a:rPr>
              <a:t>카이제곱분포</a:t>
            </a: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)</a:t>
            </a:r>
          </a:p>
          <a:p>
            <a:pPr marL="12573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t-distribution(5.4 t-</a:t>
            </a:r>
            <a:r>
              <a:rPr lang="ko-KR" altLang="en-US" dirty="0" smtClean="0">
                <a:solidFill>
                  <a:schemeClr val="tx2"/>
                </a:solidFill>
                <a:ea typeface="굴림" pitchFamily="50" charset="-127"/>
              </a:rPr>
              <a:t>분포</a:t>
            </a: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)</a:t>
            </a:r>
          </a:p>
          <a:p>
            <a:pPr marL="12573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F-distribution(5.4 F-</a:t>
            </a:r>
            <a:r>
              <a:rPr lang="ko-KR" altLang="en-US" dirty="0" smtClean="0">
                <a:solidFill>
                  <a:schemeClr val="tx2"/>
                </a:solidFill>
                <a:ea typeface="굴림" pitchFamily="50" charset="-127"/>
              </a:rPr>
              <a:t>분포</a:t>
            </a:r>
            <a:r>
              <a:rPr lang="en-US" altLang="ko-KR" dirty="0" smtClean="0">
                <a:solidFill>
                  <a:schemeClr val="tx2"/>
                </a:solidFill>
                <a:ea typeface="굴림" pitchFamily="50" charset="-127"/>
              </a:rPr>
              <a:t>)</a:t>
            </a:r>
          </a:p>
          <a:p>
            <a:pPr marL="12573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Log-normal distribution(5.4 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로그정규분포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)</a:t>
            </a:r>
          </a:p>
          <a:p>
            <a:pPr marL="1257300" lvl="2" indent="-457200" eaLnBrk="1" hangingPunct="1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Bivariate normal distribution(5.4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이변량정규분포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ea typeface="굴림" pitchFamily="50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79671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5.3 The Normal Distribution(</a:t>
            </a:r>
            <a:r>
              <a:rPr lang="ko-KR" altLang="en-US" dirty="0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Central Limit Theorem(</a:t>
                </a:r>
                <a:r>
                  <a:rPr lang="ko-KR" altLang="en-US" dirty="0" smtClean="0"/>
                  <a:t>중심극한정리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For </a:t>
                </a:r>
                <a:r>
                  <a:rPr lang="en-US" altLang="ko-KR" dirty="0" err="1" smtClean="0"/>
                  <a:t>i.i.d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 with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,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3"/>
                <a:endParaRPr lang="en-US" altLang="ko-KR" dirty="0"/>
              </a:p>
              <a:p>
                <a:pPr lvl="1"/>
                <a:r>
                  <a:rPr lang="en-US" altLang="ko-KR" dirty="0" smtClean="0"/>
                  <a:t>Activity3 </a:t>
                </a:r>
              </a:p>
              <a:p>
                <a:pPr lvl="2"/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예제</a:t>
                </a:r>
                <a:r>
                  <a:rPr lang="en-US" altLang="ko-KR" dirty="0" smtClean="0"/>
                  <a:t>5)</a:t>
                </a:r>
              </a:p>
              <a:p>
                <a:pPr lvl="2"/>
                <a:r>
                  <a:rPr lang="en-US" altLang="ko-KR" dirty="0" smtClean="0"/>
                  <a:t>Approximation to the Binomial distribution B(</a:t>
                </a:r>
                <a:r>
                  <a:rPr lang="en-US" altLang="ko-KR" dirty="0" err="1" smtClean="0"/>
                  <a:t>n,p</a:t>
                </a:r>
                <a:r>
                  <a:rPr lang="en-US" altLang="ko-KR" dirty="0" smtClean="0"/>
                  <a:t>) using the central limit theorem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853990" y="5731723"/>
            <a:ext cx="3289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i.i.d</a:t>
            </a:r>
            <a:r>
              <a:rPr lang="en-US" altLang="ko-KR" dirty="0" smtClean="0"/>
              <a:t>. (independent identically distributed)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6356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Chi-Squared Distribution(</a:t>
            </a:r>
            <a:r>
              <a:rPr lang="ko-KR" altLang="en-US" dirty="0" err="1" smtClean="0">
                <a:ea typeface="굴림" pitchFamily="50" charset="-127"/>
              </a:rPr>
              <a:t>카이제곱분포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Chi-squared distribution</a:t>
                </a:r>
              </a:p>
              <a:p>
                <a:pPr lvl="1"/>
                <a:r>
                  <a:rPr lang="en-US" altLang="ko-KR" dirty="0"/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for </a:t>
                </a:r>
                <a:r>
                  <a:rPr lang="en-US" altLang="ko-KR" dirty="0"/>
                  <a:t>a random variable X </a:t>
                </a:r>
                <a:r>
                  <a:rPr lang="en-US" altLang="ko-KR" dirty="0" smtClean="0"/>
                  <a:t>in </a:t>
                </a:r>
                <a:r>
                  <a:rPr lang="en-US" altLang="ko-KR" dirty="0"/>
                  <a:t>a standard normal </a:t>
                </a:r>
                <a:r>
                  <a:rPr lang="en-US" altLang="ko-KR" dirty="0" smtClean="0"/>
                  <a:t>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with </a:t>
                </a:r>
                <a:r>
                  <a:rPr lang="en-US" altLang="ko-KR" dirty="0" err="1" smtClean="0"/>
                  <a:t>d.f.</a:t>
                </a:r>
                <a:r>
                  <a:rPr lang="en-US" altLang="ko-KR" dirty="0" smtClean="0"/>
                  <a:t> 1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 1≤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 smtClean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with </a:t>
                </a:r>
                <a:r>
                  <a:rPr lang="en-US" altLang="ko-KR" dirty="0" err="1" smtClean="0"/>
                  <a:t>d.f.</a:t>
                </a:r>
                <a:r>
                  <a:rPr lang="en-US" altLang="ko-KR" dirty="0" smtClean="0"/>
                  <a:t> n</a:t>
                </a:r>
              </a:p>
              <a:p>
                <a:pPr lvl="2"/>
                <a:r>
                  <a:rPr lang="en-US" altLang="ko-KR" dirty="0" smtClean="0"/>
                  <a:t>cf.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,2)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5812586" y="1654373"/>
            <a:ext cx="2287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d.f.</a:t>
            </a:r>
            <a:r>
              <a:rPr lang="en-US" altLang="ko-KR" sz="1400" dirty="0" smtClean="0"/>
              <a:t> : degree of freedom</a:t>
            </a:r>
            <a:endParaRPr lang="ko-KR" altLang="en-US" sz="1400" dirty="0"/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62120"/>
            <a:ext cx="3513584" cy="2376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254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Chi-Squared Distribution(</a:t>
            </a:r>
            <a:r>
              <a:rPr lang="ko-KR" altLang="en-US" dirty="0" err="1" smtClean="0">
                <a:ea typeface="굴림" pitchFamily="50" charset="-127"/>
              </a:rPr>
              <a:t>카이제곱분포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Chi-squared distribution</a:t>
                </a:r>
              </a:p>
              <a:p>
                <a:pPr lvl="1"/>
                <a:r>
                  <a:rPr lang="en-US" altLang="ko-KR" dirty="0" smtClean="0"/>
                  <a:t>The critical points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.</a:t>
                </a:r>
              </a:p>
              <a:p>
                <a:pPr lvl="2"/>
                <a:endParaRPr lang="en-US" altLang="ko-KR" dirty="0"/>
              </a:p>
              <a:p>
                <a:r>
                  <a:rPr lang="en-US" altLang="ko-KR" dirty="0" smtClean="0"/>
                  <a:t>Activity1 (</a:t>
                </a:r>
                <a:r>
                  <a:rPr lang="ko-KR" altLang="en-US" dirty="0" smtClean="0"/>
                  <a:t>예제</a:t>
                </a:r>
                <a:r>
                  <a:rPr lang="en-US" altLang="ko-KR" dirty="0" smtClean="0"/>
                  <a:t>1)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926446"/>
            <a:ext cx="3238872" cy="20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72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t-distribution(t </a:t>
            </a:r>
            <a:r>
              <a:rPr lang="ko-KR" altLang="en-US" dirty="0" smtClean="0">
                <a:ea typeface="굴림" pitchFamily="50" charset="-127"/>
              </a:rPr>
              <a:t>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t-distribution: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altLang="ko-KR" dirty="0" smtClean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=0,    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&gt;2)</m:t>
                    </m:r>
                  </m:oMath>
                </a14:m>
                <a:r>
                  <a:rPr lang="en-US" altLang="ko-KR" dirty="0" smtClean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3712307"/>
            <a:ext cx="3654559" cy="1789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1920" y="2708920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(Z and V are independent)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6328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t-distribution(t </a:t>
            </a:r>
            <a:r>
              <a:rPr lang="ko-KR" altLang="en-US" dirty="0" smtClean="0">
                <a:ea typeface="굴림" pitchFamily="50" charset="-127"/>
              </a:rPr>
              <a:t>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t-distribution</a:t>
                </a:r>
              </a:p>
              <a:p>
                <a:pPr lvl="1"/>
                <a:r>
                  <a:rPr lang="en-US" altLang="ko-KR" dirty="0"/>
                  <a:t>The critical points 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ko-KR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en-US" altLang="ko-KR" dirty="0" smtClean="0"/>
                  <a:t>Activity2 (</a:t>
                </a:r>
                <a:r>
                  <a:rPr lang="ko-KR" altLang="en-US" dirty="0" smtClean="0"/>
                  <a:t>예제</a:t>
                </a:r>
                <a:r>
                  <a:rPr lang="en-US" altLang="ko-KR" dirty="0" smtClean="0"/>
                  <a:t>3)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02837"/>
            <a:ext cx="3130302" cy="17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22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t-distribution(t </a:t>
            </a:r>
            <a:r>
              <a:rPr lang="ko-KR" altLang="en-US" dirty="0" smtClean="0">
                <a:ea typeface="굴림" pitchFamily="50" charset="-127"/>
              </a:rPr>
              <a:t>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608" y="1752600"/>
            <a:ext cx="7056784" cy="3886200"/>
          </a:xfrm>
        </p:spPr>
        <p:txBody>
          <a:bodyPr/>
          <a:lstStyle/>
          <a:p>
            <a:r>
              <a:rPr lang="en-US" altLang="ko-KR" sz="2000" dirty="0" smtClean="0"/>
              <a:t>William </a:t>
            </a:r>
            <a:r>
              <a:rPr lang="en-US" altLang="ko-KR" sz="2000" dirty="0" err="1" smtClean="0"/>
              <a:t>Sealey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Gosset</a:t>
            </a:r>
            <a:r>
              <a:rPr lang="en-US" altLang="ko-KR" sz="2000" dirty="0" smtClean="0"/>
              <a:t> (1876-1937) studied mathematics and chemistry at Oxford University in England. In 1899 he moved to Dublin, Ireland, and worked as a statistician for the Guinness brewery. </a:t>
            </a:r>
            <a:r>
              <a:rPr lang="en-US" altLang="ko-KR" sz="2000" dirty="0" smtClean="0">
                <a:solidFill>
                  <a:srgbClr val="FF0000"/>
                </a:solidFill>
              </a:rPr>
              <a:t>During his work on the quality of barley and hops, </a:t>
            </a:r>
            <a:r>
              <a:rPr lang="en-US" altLang="ko-KR" sz="2000" dirty="0" err="1" smtClean="0">
                <a:solidFill>
                  <a:srgbClr val="FF0000"/>
                </a:solidFill>
              </a:rPr>
              <a:t>Gosset</a:t>
            </a:r>
            <a:r>
              <a:rPr lang="en-US" altLang="ko-KR" sz="2000" dirty="0" smtClean="0">
                <a:solidFill>
                  <a:srgbClr val="FF0000"/>
                </a:solidFill>
              </a:rPr>
              <a:t> proposed the use of the t-distribution</a:t>
            </a:r>
            <a:r>
              <a:rPr lang="en-US" altLang="ko-KR" sz="2000" dirty="0" smtClean="0"/>
              <a:t>, and in 1908 he published his ideas in an academic article using the pseudonym “Student” because Guinness forbade its employees from publishing their own research results. Consequently, the t-distribution is often referred to as Student’s t-distribution.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981200" y="5197122"/>
            <a:ext cx="4572000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</a:t>
            </a:r>
            <a:r>
              <a:rPr lang="en-US" altLang="ko-KR" dirty="0" smtClean="0"/>
              <a:t>ko.wikipedia.org/wiki/</a:t>
            </a:r>
            <a:r>
              <a:rPr lang="ko-KR" altLang="en-US" dirty="0" smtClean="0"/>
              <a:t>윌리엄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고셋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https://ko.wikipedia.org/wiki</a:t>
            </a:r>
            <a:r>
              <a:rPr lang="en-US" altLang="ko-KR" dirty="0" smtClean="0"/>
              <a:t>/</a:t>
            </a:r>
            <a:r>
              <a:rPr lang="ko-KR" altLang="en-US" dirty="0" smtClean="0"/>
              <a:t>스튜던트</a:t>
            </a:r>
            <a:r>
              <a:rPr lang="en-US" altLang="ko-KR" dirty="0" smtClean="0"/>
              <a:t>_t_</a:t>
            </a:r>
            <a:r>
              <a:rPr lang="ko-KR" altLang="en-US" dirty="0" smtClean="0"/>
              <a:t>분포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 probable error of a mean, http</a:t>
            </a:r>
            <a:r>
              <a:rPr lang="en-US" altLang="ko-KR" dirty="0"/>
              <a:t>://www.york.ac.uk/depts/maths/histstat/student.pdf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9228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F-distribution(F </a:t>
            </a:r>
            <a:r>
              <a:rPr lang="ko-KR" altLang="en-US" dirty="0" smtClean="0">
                <a:ea typeface="굴림" pitchFamily="50" charset="-127"/>
              </a:rPr>
              <a:t>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: The ratio of two independent </a:t>
                </a:r>
                <a:r>
                  <a:rPr lang="en-US" altLang="ko-KR" dirty="0" smtClean="0">
                    <a:latin typeface="+mj-lt"/>
                  </a:rPr>
                  <a:t>chi-squared</a:t>
                </a:r>
                <a:r>
                  <a:rPr lang="en-US" altLang="ko-KR" dirty="0" smtClean="0"/>
                  <a:t> random variables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dirty="0" smtClean="0"/>
                  <a:t> 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≥3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4355976" y="3068960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(U and V are independent)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1327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F-distribution(F </a:t>
            </a:r>
            <a:r>
              <a:rPr lang="ko-KR" altLang="en-US" dirty="0" smtClean="0">
                <a:ea typeface="굴림" pitchFamily="50" charset="-127"/>
              </a:rPr>
              <a:t>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F-distribution</a:t>
                </a:r>
              </a:p>
              <a:p>
                <a:pPr lvl="1"/>
                <a:r>
                  <a:rPr lang="en-US" altLang="ko-KR" sz="2000" dirty="0" smtClean="0"/>
                  <a:t>The critical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altLang="ko-KR" sz="2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ko-KR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sz="2000" dirty="0"/>
                          <m:t> </m:t>
                        </m:r>
                      </m:den>
                    </m:f>
                  </m:oMath>
                </a14:m>
                <a:endParaRPr lang="en-US" altLang="ko-KR" sz="2000" dirty="0" smtClean="0"/>
              </a:p>
              <a:p>
                <a:pPr lvl="1"/>
                <a:endParaRPr lang="en-US" altLang="ko-KR" sz="2000" dirty="0"/>
              </a:p>
              <a:p>
                <a:r>
                  <a:rPr lang="en-US" altLang="ko-KR" sz="2200" dirty="0" smtClean="0"/>
                  <a:t>Activity3 (</a:t>
                </a:r>
                <a:r>
                  <a:rPr lang="ko-KR" altLang="en-US" sz="2200" dirty="0" smtClean="0"/>
                  <a:t>예제</a:t>
                </a:r>
                <a:r>
                  <a:rPr lang="en-US" altLang="ko-KR" sz="2200" dirty="0" smtClean="0"/>
                  <a:t>4)</a:t>
                </a:r>
                <a:endParaRPr lang="en-US" altLang="ko-KR" sz="2200" dirty="0"/>
              </a:p>
              <a:p>
                <a:pPr lvl="1"/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36912"/>
            <a:ext cx="3096344" cy="2359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88442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Lognormal-distribution(</a:t>
            </a:r>
            <a:r>
              <a:rPr lang="ko-KR" altLang="en-US" dirty="0" smtClean="0">
                <a:ea typeface="굴림" pitchFamily="50" charset="-127"/>
              </a:rPr>
              <a:t>로그정규분포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lognormal-distribution of X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func>
                          </m:num>
                          <m:den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1"/>
                <a:r>
                  <a:rPr lang="en-US" altLang="ko-KR" dirty="0" smtClean="0"/>
                  <a:t>The critical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98960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119192" cy="533400"/>
          </a:xfrm>
        </p:spPr>
        <p:txBody>
          <a:bodyPr/>
          <a:lstStyle/>
          <a:p>
            <a:r>
              <a:rPr lang="en-US" altLang="ko-KR" dirty="0" smtClean="0">
                <a:ea typeface="굴림" pitchFamily="50" charset="-127"/>
              </a:rPr>
              <a:t>5.4 Bivariate normal distribution (</a:t>
            </a:r>
            <a:r>
              <a:rPr lang="ko-KR" altLang="en-US" dirty="0" err="1" smtClean="0">
                <a:ea typeface="굴림" pitchFamily="50" charset="-127"/>
              </a:rPr>
              <a:t>이변</a:t>
            </a:r>
            <a:r>
              <a:rPr lang="ko-KR" altLang="en-US" dirty="0" err="1">
                <a:ea typeface="굴림" pitchFamily="50" charset="-127"/>
              </a:rPr>
              <a:t>량</a:t>
            </a:r>
            <a:r>
              <a:rPr lang="ko-KR" altLang="en-US" dirty="0" err="1" smtClean="0">
                <a:ea typeface="굴림" pitchFamily="50" charset="-127"/>
              </a:rPr>
              <a:t>정규분포</a:t>
            </a:r>
            <a:r>
              <a:rPr lang="en-US" altLang="ko-KR" dirty="0" smtClean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The bivariate normal distribution of X and Y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ko-K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=…</m:t>
                    </m:r>
                  </m:oMath>
                </a14:m>
                <a:endParaRPr lang="en-US" altLang="ko-KR" b="0" dirty="0" smtClean="0"/>
              </a:p>
              <a:p>
                <a:r>
                  <a:rPr lang="en-US" altLang="ko-KR" dirty="0" smtClean="0"/>
                  <a:t>A useful property</a:t>
                </a:r>
              </a:p>
              <a:p>
                <a:pPr lvl="1"/>
                <a:r>
                  <a:rPr lang="en-US" altLang="ko-KR" dirty="0" smtClean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 smtClean="0"/>
                  <a:t> are normal</a:t>
                </a:r>
              </a:p>
              <a:p>
                <a:pPr lvl="1"/>
                <a:r>
                  <a:rPr lang="en-US" altLang="ko-KR" dirty="0" smtClean="0"/>
                  <a:t>Any conditional distributions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 smtClean="0"/>
                  <a:t> are normal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4095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</a:t>
            </a:r>
            <a:r>
              <a:rPr lang="en-US" altLang="ko-KR" dirty="0" smtClean="0">
                <a:ea typeface="굴림" pitchFamily="50" charset="-127"/>
              </a:rPr>
              <a:t>.1 Continuous Uniform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ko-KR" dirty="0" smtClean="0"/>
                  <a:t> : (</a:t>
                </a:r>
                <a:r>
                  <a:rPr lang="ko-KR" altLang="en-US" dirty="0" smtClean="0"/>
                  <a:t>연속균등분포</a:t>
                </a:r>
                <a:r>
                  <a:rPr lang="en-US" altLang="ko-KR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0,                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1,                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17548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What we have learned</a:t>
            </a:r>
            <a:endParaRPr lang="ko-KR" altLang="en-US" dirty="0" smtClean="0">
              <a:ea typeface="굴림" pitchFamily="50" charset="-127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752600"/>
            <a:ext cx="7129462" cy="419735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A series of useful continuous probability distributions</a:t>
            </a:r>
          </a:p>
        </p:txBody>
      </p:sp>
      <p:sp>
        <p:nvSpPr>
          <p:cNvPr id="4100" name="Text Box 352"/>
          <p:cNvSpPr txBox="1">
            <a:spLocks noChangeArrowheads="1"/>
          </p:cNvSpPr>
          <p:nvPr/>
        </p:nvSpPr>
        <p:spPr bwMode="auto">
          <a:xfrm>
            <a:off x="4333875" y="5581650"/>
            <a:ext cx="187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3600" tIns="46800" rIns="93600" bIns="46800">
            <a:spAutoFit/>
          </a:bodyPr>
          <a:lstStyle>
            <a:lvl1pPr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kumimoji="1" sz="1200">
                <a:solidFill>
                  <a:schemeClr val="bg1"/>
                </a:solidFill>
                <a:latin typeface="Century Gothic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0" lang="ko-KR" altLang="en-US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828648"/>
                  </p:ext>
                </p:extLst>
              </p:nvPr>
            </p:nvGraphicFramePr>
            <p:xfrm>
              <a:off x="1500336" y="2639026"/>
              <a:ext cx="6096000" cy="2628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4277874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842967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963697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067972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Probability</a:t>
                          </a:r>
                        </a:p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Distribution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E(X)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Var</a:t>
                          </a:r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(X)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692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X~U(</a:t>
                          </a:r>
                          <a:r>
                            <a:rPr lang="en-US" altLang="ko-KR" sz="1400" b="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a,b</a:t>
                          </a:r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ko-KR" altLang="en-US" sz="1400" b="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sz="1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8195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400" b="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X~Exp</a:t>
                          </a:r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l-GR" altLang="ko-KR" sz="1400" dirty="0" smtClean="0">
                                  <a:solidFill>
                                    <a:schemeClr val="bg1"/>
                                  </a:solidFill>
                                  <a:latin typeface="Arial Narrow" panose="020B0606020202030204" pitchFamily="34" charset="0"/>
                                </a:rPr>
                                <m:t>λ</m:t>
                              </m:r>
                            </m:oMath>
                          </a14:m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ko-KR" altLang="en-US" sz="1400" b="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altLang="ko-KR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altLang="ko-KR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l-GR" altLang="ko-KR" sz="1400" dirty="0" smtClean="0">
                                        <a:solidFill>
                                          <a:schemeClr val="bg1"/>
                                        </a:solidFill>
                                        <a:latin typeface="Arial Narrow" panose="020B0606020202030204" pitchFamily="34" charset="0"/>
                                      </a:rPr>
                                      <m:t>λ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sz="1400" dirty="0" smtClean="0">
                                        <a:solidFill>
                                          <a:schemeClr val="bg1"/>
                                        </a:solidFill>
                                        <a:latin typeface="Arial Narrow" panose="020B0606020202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l-GR" altLang="ko-KR" sz="1400" dirty="0" smtClean="0">
                                            <a:solidFill>
                                              <a:schemeClr val="bg1"/>
                                            </a:solidFill>
                                            <a:latin typeface="Arial Narrow" panose="020B0606020202030204" pitchFamily="34" charset="0"/>
                                          </a:rPr>
                                          <m:t>λ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ko-KR" altLang="en-US" sz="1400" dirty="0" smtClean="0">
                                            <a:solidFill>
                                              <a:schemeClr val="bg1"/>
                                            </a:solidFill>
                                            <a:latin typeface="Arial Narrow" panose="020B0606020202030204" pitchFamily="34" charset="0"/>
                                          </a:rPr>
                                          <m:t> </m:t>
                                        </m:r>
                                      </m:e>
                                      <m:sup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6672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X~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l-GR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ko-KR" sz="1400" b="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,</a:t>
                          </a:r>
                          <a:r>
                            <a:rPr lang="ko-KR" altLang="en-US" sz="1400" b="0" dirty="0" smtClean="0">
                              <a:solidFill>
                                <a:schemeClr val="bg1"/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ko-KR" altLang="en-US" sz="1400" b="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ko-KR" alt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  <m:sSup>
                                      <m:sSupPr>
                                        <m:ctrlP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ko-KR" alt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ko-KR" alt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ko-KR" alt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𝛼𝛽</m:t>
                                </m:r>
                              </m:oMath>
                            </m:oMathPara>
                          </a14:m>
                          <a:endParaRPr lang="en-US" altLang="ko-KR" sz="14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39749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ko-KR" alt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ko-KR" sz="140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ko-KR" alt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ko-KR" alt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ko-KR" altLang="en-U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ko-KR" alt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altLang="ko-KR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4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ko-KR" sz="1400" b="0" dirty="0" smtClean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07871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828648"/>
                  </p:ext>
                </p:extLst>
              </p:nvPr>
            </p:nvGraphicFramePr>
            <p:xfrm>
              <a:off x="1500336" y="2639026"/>
              <a:ext cx="6096000" cy="26283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34277874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5842967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49636971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06797232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Probability</a:t>
                          </a:r>
                        </a:p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Distribution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176" r="-200000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E(X)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Var</a:t>
                          </a:r>
                          <a:r>
                            <a:rPr lang="en-US" altLang="ko-KR" sz="140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(X)</a:t>
                          </a:r>
                          <a:endParaRPr lang="ko-KR" altLang="en-US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6692008"/>
                      </a:ext>
                    </a:extLst>
                  </a:tr>
                  <a:tr h="51809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X~U(</a:t>
                          </a:r>
                          <a:r>
                            <a:rPr lang="en-US" altLang="ko-KR" sz="1400" b="0" dirty="0" err="1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a,b</a:t>
                          </a:r>
                          <a:r>
                            <a:rPr lang="en-US" altLang="ko-KR" sz="1400" b="0" dirty="0" smtClean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)</a:t>
                          </a:r>
                          <a:endParaRPr lang="ko-KR" altLang="en-US" sz="1400" b="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00000" r="-200000" b="-3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100000" r="-100800" b="-3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100000" r="-800" b="-30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195060"/>
                      </a:ext>
                    </a:extLst>
                  </a:tr>
                  <a:tr h="49091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" t="-212346" r="-301200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12346" r="-200000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212346" r="-100800" b="-2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212346" r="-800" b="-225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6672361"/>
                      </a:ext>
                    </a:extLst>
                  </a:tr>
                  <a:tr h="53238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" t="-290805" r="-30120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90805" r="-20000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290805" r="-10080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290805" r="-800" b="-1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9749983"/>
                      </a:ext>
                    </a:extLst>
                  </a:tr>
                  <a:tr h="56877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" t="-361702" r="-3012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61702" r="-2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800" t="-361702" r="-1008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800" t="-361702" r="-800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78714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63182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</a:t>
            </a:r>
            <a:r>
              <a:rPr lang="en-US" altLang="ko-KR" dirty="0" smtClean="0">
                <a:ea typeface="굴림" pitchFamily="50" charset="-127"/>
              </a:rPr>
              <a:t>.1 Continuous Uniform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ko-KR" dirty="0" smtClean="0"/>
                  <a:t> : (</a:t>
                </a:r>
                <a:r>
                  <a:rPr lang="ko-KR" altLang="en-US" dirty="0" smtClean="0"/>
                  <a:t>연속균등분포</a:t>
                </a:r>
                <a:r>
                  <a:rPr lang="en-US" altLang="ko-KR" dirty="0" smtClean="0"/>
                  <a:t>)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7" y="2708921"/>
            <a:ext cx="353355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26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Exponential Distribution(</a:t>
            </a:r>
            <a:r>
              <a:rPr lang="ko-KR" altLang="en-US" dirty="0" err="1">
                <a:ea typeface="굴림" pitchFamily="50" charset="-127"/>
              </a:rPr>
              <a:t>지수분포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ko-KR" dirty="0"/>
                  <a:t> : with </a:t>
                </a:r>
                <a:r>
                  <a:rPr lang="en-US" altLang="ko-KR" dirty="0" smtClean="0"/>
                  <a:t>a frequency of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in a certain interval, X is the time until the first event: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 r="-1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26632"/>
            <a:ext cx="4320480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41416"/>
            <a:ext cx="3483906" cy="731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7550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Exponential Distribution(</a:t>
            </a:r>
            <a:r>
              <a:rPr lang="ko-KR" altLang="en-US" dirty="0" err="1">
                <a:ea typeface="굴림" pitchFamily="50" charset="-127"/>
              </a:rPr>
              <a:t>지수분포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ko-KR" dirty="0"/>
                  <a:t> : with </a:t>
                </a:r>
                <a:r>
                  <a:rPr lang="en-US" altLang="ko-KR" dirty="0" smtClean="0"/>
                  <a:t>a frequency of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in a certain interval, X is the time until the first event: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 r="-1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521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Exponential Distribution(</a:t>
            </a:r>
            <a:r>
              <a:rPr lang="ko-KR" altLang="en-US" dirty="0" err="1">
                <a:ea typeface="굴림" pitchFamily="50" charset="-127"/>
              </a:rPr>
              <a:t>지수분포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43608" y="1752600"/>
            <a:ext cx="7056784" cy="3886200"/>
          </a:xfrm>
        </p:spPr>
        <p:txBody>
          <a:bodyPr/>
          <a:lstStyle/>
          <a:p>
            <a:r>
              <a:rPr lang="en-US" altLang="ko-KR" dirty="0" smtClean="0"/>
              <a:t>f(x)  over different lambdas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92896"/>
            <a:ext cx="5223773" cy="32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125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Exponential Distribution(</a:t>
            </a:r>
            <a:r>
              <a:rPr lang="ko-KR" altLang="en-US" dirty="0" err="1">
                <a:ea typeface="굴림" pitchFamily="50" charset="-127"/>
              </a:rPr>
              <a:t>지수분포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</p:spPr>
            <p:txBody>
              <a:bodyPr/>
              <a:lstStyle/>
              <a:p>
                <a:r>
                  <a:rPr lang="en-US" altLang="ko-KR" dirty="0" smtClean="0"/>
                  <a:t>Activity1(</a:t>
                </a:r>
                <a:r>
                  <a:rPr lang="ko-KR" altLang="en-US" dirty="0" smtClean="0"/>
                  <a:t>예제</a:t>
                </a:r>
                <a:r>
                  <a:rPr lang="en-US" altLang="ko-KR" dirty="0" smtClean="0"/>
                  <a:t>1): </a:t>
                </a:r>
              </a:p>
              <a:p>
                <a:pPr lvl="1"/>
                <a:r>
                  <a:rPr lang="en-US" altLang="ko-KR" dirty="0" smtClean="0"/>
                  <a:t>Let X be the time until the first car accident happens in a year. </a:t>
                </a:r>
              </a:p>
              <a:p>
                <a:pPr lvl="1"/>
                <a:r>
                  <a:rPr lang="en-US" altLang="ko-KR" dirty="0" smtClean="0"/>
                  <a:t>X has the exponential distribution with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 smtClean="0"/>
                  <a:t>=4 (four car accidents per a year). </a:t>
                </a:r>
              </a:p>
              <a:p>
                <a:pPr lvl="2"/>
                <a:r>
                  <a:rPr lang="en-US" altLang="ko-KR" dirty="0" smtClean="0"/>
                  <a:t>Probability that the first car accident happens after the first month?</a:t>
                </a:r>
              </a:p>
              <a:p>
                <a:pPr lvl="2"/>
                <a:r>
                  <a:rPr lang="en-US" altLang="ko-KR" dirty="0" smtClean="0"/>
                  <a:t>Probability that the first car accident happens before the first two months?</a:t>
                </a:r>
              </a:p>
              <a:p>
                <a:pPr lvl="2"/>
                <a:r>
                  <a:rPr lang="en-US" altLang="ko-KR" dirty="0" smtClean="0"/>
                  <a:t>The time interval in average between two car accidents?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752600"/>
                <a:ext cx="7056784" cy="3886200"/>
              </a:xfrm>
              <a:blipFill>
                <a:blip r:embed="rId2"/>
                <a:stretch>
                  <a:fillRect l="-1295" t="-1256"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97496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81200" y="819150"/>
            <a:ext cx="6911280" cy="533400"/>
          </a:xfrm>
        </p:spPr>
        <p:txBody>
          <a:bodyPr/>
          <a:lstStyle/>
          <a:p>
            <a:r>
              <a:rPr lang="en-US" altLang="ko-KR" dirty="0">
                <a:ea typeface="굴림" pitchFamily="50" charset="-127"/>
              </a:rPr>
              <a:t>5.2 </a:t>
            </a:r>
            <a:r>
              <a:rPr lang="en-US" altLang="ko-KR" dirty="0" smtClean="0">
                <a:ea typeface="굴림" pitchFamily="50" charset="-127"/>
              </a:rPr>
              <a:t>Gamma </a:t>
            </a:r>
            <a:r>
              <a:rPr lang="en-US" altLang="ko-KR" dirty="0">
                <a:ea typeface="굴림" pitchFamily="50" charset="-127"/>
              </a:rPr>
              <a:t>Distribution</a:t>
            </a: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ko-KR" altLang="en-US" dirty="0" err="1" smtClean="0">
                <a:ea typeface="굴림" pitchFamily="50" charset="-127"/>
              </a:rPr>
              <a:t>감마분포</a:t>
            </a:r>
            <a:r>
              <a:rPr lang="en-US" altLang="ko-KR" dirty="0">
                <a:ea typeface="굴림" pitchFamily="50" charset="-127"/>
              </a:rPr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99592" y="1752600"/>
                <a:ext cx="7416824" cy="3886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dirty="0"/>
                  <a:t> : X is the time until </a:t>
                </a:r>
                <a:r>
                  <a:rPr lang="en-US" altLang="ko-KR" dirty="0" smtClean="0"/>
                  <a:t>the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success </a:t>
                </a:r>
                <a:r>
                  <a:rPr lang="en-US" altLang="ko-KR" dirty="0"/>
                  <a:t>with a frequency of events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1752600"/>
                <a:ext cx="7416824" cy="3886200"/>
              </a:xfrm>
              <a:blipFill>
                <a:blip r:embed="rId2"/>
                <a:stretch>
                  <a:fillRect l="-1234" t="-1256" r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8154D5-FA00-46F3-8ABC-0B08908DCEEE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538" y="2852936"/>
            <a:ext cx="4624924" cy="25248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187624" y="4929207"/>
                <a:ext cx="17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929207"/>
                <a:ext cx="1724062" cy="46166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53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브레인스토밍 프레젠테이션">
  <a:themeElements>
    <a:clrScheme name="브레인스토밍 프레젠테이션 1">
      <a:dk1>
        <a:srgbClr val="FFCC00"/>
      </a:dk1>
      <a:lt1>
        <a:srgbClr val="F8F8F8"/>
      </a:lt1>
      <a:dk2>
        <a:srgbClr val="000000"/>
      </a:dk2>
      <a:lt2>
        <a:srgbClr val="6666FF"/>
      </a:lt2>
      <a:accent1>
        <a:srgbClr val="669900"/>
      </a:accent1>
      <a:accent2>
        <a:srgbClr val="006600"/>
      </a:accent2>
      <a:accent3>
        <a:srgbClr val="AAAAAA"/>
      </a:accent3>
      <a:accent4>
        <a:srgbClr val="D4D4D4"/>
      </a:accent4>
      <a:accent5>
        <a:srgbClr val="B8CAAA"/>
      </a:accent5>
      <a:accent6>
        <a:srgbClr val="005C00"/>
      </a:accent6>
      <a:hlink>
        <a:srgbClr val="0099FF"/>
      </a:hlink>
      <a:folHlink>
        <a:srgbClr val="669900"/>
      </a:folHlink>
    </a:clrScheme>
    <a:fontScheme name="브레인스토밍 프레젠테이션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7" rIns="92075" bIns="46037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7" rIns="92075" bIns="46037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Tx/>
          <a:buFontTx/>
          <a:buNone/>
          <a:tabLst/>
          <a:defRPr kumimoji="1" lang="en-US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entury Gothic" pitchFamily="34" charset="0"/>
            <a:ea typeface="굴림" pitchFamily="50" charset="-127"/>
          </a:defRPr>
        </a:defPPr>
      </a:lstStyle>
    </a:lnDef>
  </a:objectDefaults>
  <a:extraClrSchemeLst>
    <a:extraClrScheme>
      <a:clrScheme name="브레인스토밍 프레젠테이션 1">
        <a:dk1>
          <a:srgbClr val="FFCC00"/>
        </a:dk1>
        <a:lt1>
          <a:srgbClr val="F8F8F8"/>
        </a:lt1>
        <a:dk2>
          <a:srgbClr val="000000"/>
        </a:dk2>
        <a:lt2>
          <a:srgbClr val="6666FF"/>
        </a:lt2>
        <a:accent1>
          <a:srgbClr val="669900"/>
        </a:accent1>
        <a:accent2>
          <a:srgbClr val="006600"/>
        </a:accent2>
        <a:accent3>
          <a:srgbClr val="AAAAAA"/>
        </a:accent3>
        <a:accent4>
          <a:srgbClr val="D4D4D4"/>
        </a:accent4>
        <a:accent5>
          <a:srgbClr val="B8CAAA"/>
        </a:accent5>
        <a:accent6>
          <a:srgbClr val="005C00"/>
        </a:accent6>
        <a:hlink>
          <a:srgbClr val="0099FF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브레인스토밍 프레젠테이션 2">
        <a:dk1>
          <a:srgbClr val="868686"/>
        </a:dk1>
        <a:lt1>
          <a:srgbClr val="FFFFFF"/>
        </a:lt1>
        <a:dk2>
          <a:srgbClr val="009999"/>
        </a:dk2>
        <a:lt2>
          <a:srgbClr val="6600FF"/>
        </a:lt2>
        <a:accent1>
          <a:srgbClr val="9999FF"/>
        </a:accent1>
        <a:accent2>
          <a:srgbClr val="CBCBCB"/>
        </a:accent2>
        <a:accent3>
          <a:srgbClr val="FFFFFF"/>
        </a:accent3>
        <a:accent4>
          <a:srgbClr val="727272"/>
        </a:accent4>
        <a:accent5>
          <a:srgbClr val="CACAFF"/>
        </a:accent5>
        <a:accent6>
          <a:srgbClr val="B8B8B8"/>
        </a:accent6>
        <a:hlink>
          <a:srgbClr val="6600FF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브레인스토밍 프레젠테이션 3">
        <a:dk1>
          <a:srgbClr val="1C1C1C"/>
        </a:dk1>
        <a:lt1>
          <a:srgbClr val="FFFFFF"/>
        </a:lt1>
        <a:dk2>
          <a:srgbClr val="000000"/>
        </a:dk2>
        <a:lt2>
          <a:srgbClr val="969696"/>
        </a:lt2>
        <a:accent1>
          <a:srgbClr val="DDDDDD"/>
        </a:accent1>
        <a:accent2>
          <a:srgbClr val="CBCBCB"/>
        </a:accent2>
        <a:accent3>
          <a:srgbClr val="FFFFFF"/>
        </a:accent3>
        <a:accent4>
          <a:srgbClr val="161616"/>
        </a:accent4>
        <a:accent5>
          <a:srgbClr val="EBEBEB"/>
        </a:accent5>
        <a:accent6>
          <a:srgbClr val="B8B8B8"/>
        </a:accent6>
        <a:hlink>
          <a:srgbClr val="4D4D4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브레인스토밍 프레젠테이션 4">
        <a:dk1>
          <a:srgbClr val="FFCC00"/>
        </a:dk1>
        <a:lt1>
          <a:srgbClr val="FFFFCC"/>
        </a:lt1>
        <a:dk2>
          <a:srgbClr val="000099"/>
        </a:dk2>
        <a:lt2>
          <a:srgbClr val="00CC00"/>
        </a:lt2>
        <a:accent1>
          <a:srgbClr val="3333FF"/>
        </a:accent1>
        <a:accent2>
          <a:srgbClr val="3333CC"/>
        </a:accent2>
        <a:accent3>
          <a:srgbClr val="AAAACA"/>
        </a:accent3>
        <a:accent4>
          <a:srgbClr val="DADAAE"/>
        </a:accent4>
        <a:accent5>
          <a:srgbClr val="ADADFF"/>
        </a:accent5>
        <a:accent6>
          <a:srgbClr val="2D2DB9"/>
        </a:accent6>
        <a:hlink>
          <a:srgbClr val="0099FF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브레인스토밍 프레젠테이션 5">
        <a:dk1>
          <a:srgbClr val="FFFF00"/>
        </a:dk1>
        <a:lt1>
          <a:srgbClr val="FFFFFF"/>
        </a:lt1>
        <a:dk2>
          <a:srgbClr val="FF0033"/>
        </a:dk2>
        <a:lt2>
          <a:srgbClr val="000000"/>
        </a:lt2>
        <a:accent1>
          <a:srgbClr val="330099"/>
        </a:accent1>
        <a:accent2>
          <a:srgbClr val="CC0000"/>
        </a:accent2>
        <a:accent3>
          <a:srgbClr val="FFAAAD"/>
        </a:accent3>
        <a:accent4>
          <a:srgbClr val="DADADA"/>
        </a:accent4>
        <a:accent5>
          <a:srgbClr val="ADAACA"/>
        </a:accent5>
        <a:accent6>
          <a:srgbClr val="B90000"/>
        </a:accent6>
        <a:hlink>
          <a:srgbClr val="0099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브레인스토밍 프레젠테이션</Template>
  <TotalTime>15611</TotalTime>
  <Words>748</Words>
  <Application>Microsoft Office PowerPoint</Application>
  <PresentationFormat>화면 슬라이드 쇼(4:3)</PresentationFormat>
  <Paragraphs>226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맑은 고딕</vt:lpstr>
      <vt:lpstr>Arial</vt:lpstr>
      <vt:lpstr>Arial Narrow</vt:lpstr>
      <vt:lpstr>Cambria Math</vt:lpstr>
      <vt:lpstr>Century Gothic</vt:lpstr>
      <vt:lpstr>Times New Roman</vt:lpstr>
      <vt:lpstr>Wingdings</vt:lpstr>
      <vt:lpstr>브레인스토밍 프레젠테이션</vt:lpstr>
      <vt:lpstr>Ch.5 Continuous Probability Distributions(연속확률분포)</vt:lpstr>
      <vt:lpstr>This Lecture</vt:lpstr>
      <vt:lpstr>5.1 Continuous Uniform Distribution</vt:lpstr>
      <vt:lpstr>5.1 Continuous Uniform Distribution</vt:lpstr>
      <vt:lpstr>5.2 Exponential Distribution(지수분포)</vt:lpstr>
      <vt:lpstr>5.2 Exponential Distribution(지수분포)</vt:lpstr>
      <vt:lpstr>5.2 Exponential Distribution(지수분포)</vt:lpstr>
      <vt:lpstr>5.2 Exponential Distribution(지수분포)</vt:lpstr>
      <vt:lpstr>5.2 Gamma Distribution(감마분포)</vt:lpstr>
      <vt:lpstr>5.2 Gamma Distribution(감마분포)</vt:lpstr>
      <vt:lpstr>5.2 Gamma Distribution(감마분포)</vt:lpstr>
      <vt:lpstr>5.2 Gamma Distribution(감마분포)</vt:lpstr>
      <vt:lpstr>5.2 Gamma Distribution(감마분포)</vt:lpstr>
      <vt:lpstr>5.2 Gamma Distribution(지수분포)</vt:lpstr>
      <vt:lpstr>5.3 The Normal Distribution(정규분포)</vt:lpstr>
      <vt:lpstr>5.3 The Normal Distribution(정규분포)</vt:lpstr>
      <vt:lpstr>5.3 The Normal Distribution(정규분포)</vt:lpstr>
      <vt:lpstr>5.3 The Normal Distribution(정규분포)</vt:lpstr>
      <vt:lpstr>5.3 The Normal Distribution(정규분포)</vt:lpstr>
      <vt:lpstr>5.3 The Normal Distribution(정규분포)</vt:lpstr>
      <vt:lpstr>5.4 Chi-Squared Distribution(카이제곱분포)</vt:lpstr>
      <vt:lpstr>5.4 Chi-Squared Distribution(카이제곱분포)</vt:lpstr>
      <vt:lpstr>5.4 t-distribution(t 분포)</vt:lpstr>
      <vt:lpstr>5.4 t-distribution(t 분포)</vt:lpstr>
      <vt:lpstr>5.4 t-distribution(t 분포)</vt:lpstr>
      <vt:lpstr>5.4 F-distribution(F 분포)</vt:lpstr>
      <vt:lpstr>5.4 F-distribution(F 분포)</vt:lpstr>
      <vt:lpstr>5.4 Lognormal-distribution(로그정규분포)</vt:lpstr>
      <vt:lpstr>5.4 Bivariate normal distribution (이변량정규분포)</vt:lpstr>
      <vt:lpstr>What we have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창의력 향상을 위한 세션</dc:title>
  <dc:creator>Kwanghoon Choi</dc:creator>
  <cp:lastModifiedBy>khChoi</cp:lastModifiedBy>
  <cp:revision>3523</cp:revision>
  <dcterms:created xsi:type="dcterms:W3CDTF">2005-11-19T13:03:13Z</dcterms:created>
  <dcterms:modified xsi:type="dcterms:W3CDTF">2016-11-08T04:19:31Z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TC010184371042</vt:lpwstr>
  </property>
</Properties>
</file>